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sldIdLst>
    <p:sldId id="594" r:id="rId2"/>
    <p:sldId id="595" r:id="rId3"/>
    <p:sldId id="596" r:id="rId4"/>
    <p:sldId id="284" r:id="rId5"/>
    <p:sldId id="610" r:id="rId6"/>
    <p:sldId id="612" r:id="rId7"/>
    <p:sldId id="285" r:id="rId8"/>
    <p:sldId id="603" r:id="rId9"/>
    <p:sldId id="613" r:id="rId10"/>
    <p:sldId id="614" r:id="rId11"/>
    <p:sldId id="605" r:id="rId12"/>
    <p:sldId id="615" r:id="rId13"/>
    <p:sldId id="616" r:id="rId14"/>
    <p:sldId id="606" r:id="rId15"/>
    <p:sldId id="617" r:id="rId16"/>
    <p:sldId id="604" r:id="rId17"/>
    <p:sldId id="619" r:id="rId18"/>
    <p:sldId id="618" r:id="rId19"/>
    <p:sldId id="607" r:id="rId20"/>
    <p:sldId id="600" r:id="rId21"/>
  </p:sldIdLst>
  <p:sldSz cx="9144000" cy="5143500" type="screen16x9"/>
  <p:notesSz cx="6858000" cy="9144000"/>
  <p:embeddedFontLst>
    <p:embeddedFont>
      <p:font typeface="MBC 1961굴림 Medium" pitchFamily="18" charset="-127"/>
      <p:regular r:id="rId23"/>
    </p:embeddedFont>
    <p:embeddedFont>
      <p:font typeface="MBC 1961 Medium" pitchFamily="18" charset="-127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맑은 고딕" pitchFamily="50" charset="-127"/>
      <p:regular r:id="rId29"/>
      <p:bold r:id="rId30"/>
    </p:embeddedFont>
    <p:embeddedFont>
      <p:font typeface="더잠실 3 Regular" pitchFamily="2" charset="-127"/>
      <p:regular r:id="rId31"/>
    </p:embeddedFont>
    <p:embeddedFont>
      <p:font typeface="더잠실 4 Medium" pitchFamily="2" charset="-127"/>
      <p:regular r:id="rId32"/>
    </p:embeddedFont>
    <p:embeddedFont>
      <p:font typeface="CJ ONLYONE NEW 제목 Bold" charset="-127"/>
      <p:bold r:id="rId33"/>
    </p:embeddedFont>
    <p:embeddedFont>
      <p:font typeface="더잠실 5 Bold" pitchFamily="2" charset="-127"/>
      <p:bold r:id="rId34"/>
    </p:embeddedFont>
    <p:embeddedFont>
      <p:font typeface="더잠실 6 ExtraBold" pitchFamily="2" charset="-127"/>
      <p:bold r:id="rId35"/>
    </p:embeddedFont>
    <p:embeddedFont>
      <p:font typeface="더잠실 1 Thin" pitchFamily="2" charset="-127"/>
      <p:regular r:id="rId36"/>
    </p:embeddedFont>
    <p:embeddedFont>
      <p:font typeface="Calibri Light" pitchFamily="34" charset="0"/>
      <p:regular r:id="rId37"/>
      <p: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65" userDrawn="1">
          <p15:clr>
            <a:srgbClr val="A4A3A4"/>
          </p15:clr>
        </p15:guide>
        <p15:guide id="4" pos="295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78" userDrawn="1">
          <p15:clr>
            <a:srgbClr val="A4A3A4"/>
          </p15:clr>
        </p15:guide>
        <p15:guide id="7" orient="horz" pos="1071" userDrawn="1">
          <p15:clr>
            <a:srgbClr val="A4A3A4"/>
          </p15:clr>
        </p15:guide>
        <p15:guide id="8" orient="horz" pos="1230" userDrawn="1">
          <p15:clr>
            <a:srgbClr val="A4A3A4"/>
          </p15:clr>
        </p15:guide>
        <p15:guide id="10" pos="363" userDrawn="1">
          <p15:clr>
            <a:srgbClr val="A4A3A4"/>
          </p15:clr>
        </p15:guide>
        <p15:guide id="11" pos="5329" userDrawn="1">
          <p15:clr>
            <a:srgbClr val="A4A3A4"/>
          </p15:clr>
        </p15:guide>
        <p15:guide id="12" orient="horz" pos="663" userDrawn="1">
          <p15:clr>
            <a:srgbClr val="A4A3A4"/>
          </p15:clr>
        </p15:guide>
        <p15:guide id="13" orient="horz" pos="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20DFF"/>
    <a:srgbClr val="E4D5F9"/>
    <a:srgbClr val="231F20"/>
    <a:srgbClr val="9EACB4"/>
    <a:srgbClr val="C0C0C0"/>
    <a:srgbClr val="CACACA"/>
    <a:srgbClr val="321F20"/>
    <a:srgbClr val="323232"/>
    <a:srgbClr val="6C00C2"/>
    <a:srgbClr val="455CD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1" autoAdjust="0"/>
    <p:restoredTop sz="99755" autoAdjust="0"/>
  </p:normalViewPr>
  <p:slideViewPr>
    <p:cSldViewPr snapToGrid="0">
      <p:cViewPr varScale="1">
        <p:scale>
          <a:sx n="156" d="100"/>
          <a:sy n="156" d="100"/>
        </p:scale>
        <p:origin x="-1814" y="-67"/>
      </p:cViewPr>
      <p:guideLst>
        <p:guide orient="horz" pos="1654"/>
        <p:guide orient="horz" pos="3066"/>
        <p:guide orient="horz" pos="209"/>
        <p:guide orient="horz" pos="803"/>
        <p:guide orient="horz" pos="923"/>
        <p:guide orient="horz" pos="497"/>
        <p:guide orient="horz" pos="617"/>
        <p:guide pos="2880"/>
        <p:guide pos="5465"/>
        <p:guide pos="295"/>
        <p:guide pos="363"/>
        <p:guide pos="53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5160"/>
    </p:cViewPr>
  </p:sorterViewPr>
  <p:notesViewPr>
    <p:cSldViewPr snapToGrid="0"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264AF-8F07-4500-9985-ACAB75A5D0DE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76691-F1A5-45F2-91AB-07DE5093E7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266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6691-F1A5-45F2-91AB-07DE5093E7C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2733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 여기도 글씨체 다시 봐야겠다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6691-F1A5-45F2-91AB-07DE5093E7C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6205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6691-F1A5-45F2-91AB-07DE5093E7C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6892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실제 사용자들의 문의사항을 파악하고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맞는 응답 데이터를 수집함으로써 </a:t>
            </a:r>
            <a:r>
              <a:rPr lang="ko-KR" altLang="en-US" dirty="0" err="1" smtClean="0"/>
              <a:t>웹스퀘어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챗봇에</a:t>
            </a:r>
            <a:r>
              <a:rPr lang="ko-KR" altLang="en-US" dirty="0" smtClean="0"/>
              <a:t> 대한 답변 </a:t>
            </a:r>
            <a:r>
              <a:rPr lang="ko-KR" altLang="en-US" dirty="0" err="1" smtClean="0"/>
              <a:t>퀄리티를</a:t>
            </a:r>
            <a:r>
              <a:rPr lang="ko-KR" altLang="en-US" dirty="0" smtClean="0"/>
              <a:t> 높일 수 있었다 </a:t>
            </a:r>
            <a:r>
              <a:rPr lang="en-US" altLang="ko-KR" dirty="0" smtClean="0"/>
              <a:t>~ </a:t>
            </a:r>
            <a:r>
              <a:rPr lang="ko-KR" altLang="en-US" dirty="0" smtClean="0"/>
              <a:t>뭐 이런 느낌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사람 빼자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이페이지</a:t>
            </a:r>
            <a:r>
              <a:rPr lang="ko-KR" altLang="en-US" dirty="0" smtClean="0"/>
              <a:t> 수정 </a:t>
            </a:r>
            <a:r>
              <a:rPr lang="en-US" altLang="ko-KR" dirty="0" smtClean="0"/>
              <a:t>/ 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W-TECH Center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의 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Q&amp;A 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데이터를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크롤링하여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사용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</a:p>
          <a:p>
            <a:pPr marL="92075" indent="-92075" defTabSz="74293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실제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웹스퀘어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사용자들의 질문과 그에 대한 답변을 수집하였으므로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</a:t>
            </a:r>
          </a:p>
          <a:p>
            <a:pPr defTabSz="742932">
              <a:lnSpc>
                <a:spcPct val="110000"/>
              </a:lnSpc>
            </a:pP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   질의응답의 용도인 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‘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챗봇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’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의 정확도를 높일 수 있음</a:t>
            </a:r>
            <a:endParaRPr kumimoji="1" lang="en-US" altLang="ko-KR" sz="1200" spc="-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marL="92075" marR="0" indent="-92075" algn="l" defTabSz="74293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YOUTUBE 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 올라와있는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웹스퀘어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교육 영상 자료 수집</a:t>
            </a:r>
          </a:p>
          <a:p>
            <a:pPr marL="92075" indent="-92075" defTabSz="74293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질문에 맞는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유튜브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영상 링크도 제공하여 사용자가 더욱 쉽게</a:t>
            </a:r>
            <a:endParaRPr kumimoji="1" lang="en-US" altLang="ko-KR" sz="1200" spc="-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defTabSz="742932">
              <a:lnSpc>
                <a:spcPct val="110000"/>
              </a:lnSpc>
            </a:pP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  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유튜브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교육 영상에 접할 수 있도록 유도할 수 있음</a:t>
            </a:r>
            <a:endParaRPr kumimoji="1" lang="en-US" altLang="ko-KR" sz="1200" spc="-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6691-F1A5-45F2-91AB-07DE5093E7C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272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실제 사용자들의 문의사항을 파악하고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맞는 응답 데이터를 수집함으로써 </a:t>
            </a:r>
            <a:r>
              <a:rPr lang="ko-KR" altLang="en-US" dirty="0" err="1" smtClean="0"/>
              <a:t>웹스퀘어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챗봇에</a:t>
            </a:r>
            <a:r>
              <a:rPr lang="ko-KR" altLang="en-US" dirty="0" smtClean="0"/>
              <a:t> 대한 답변 </a:t>
            </a:r>
            <a:r>
              <a:rPr lang="ko-KR" altLang="en-US" dirty="0" err="1" smtClean="0"/>
              <a:t>퀄리티를</a:t>
            </a:r>
            <a:r>
              <a:rPr lang="ko-KR" altLang="en-US" dirty="0" smtClean="0"/>
              <a:t> 높일 수 있었다 </a:t>
            </a:r>
            <a:r>
              <a:rPr lang="en-US" altLang="ko-KR" dirty="0" smtClean="0"/>
              <a:t>~ </a:t>
            </a:r>
            <a:r>
              <a:rPr lang="ko-KR" altLang="en-US" dirty="0" smtClean="0"/>
              <a:t>뭐 이런 느낌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사람 빼자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이페이지</a:t>
            </a:r>
            <a:r>
              <a:rPr lang="ko-KR" altLang="en-US" dirty="0" smtClean="0"/>
              <a:t> 수정 </a:t>
            </a:r>
            <a:r>
              <a:rPr lang="en-US" altLang="ko-KR" dirty="0" smtClean="0"/>
              <a:t>/ 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W-TECH Center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의 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Q&amp;A 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데이터를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크롤링하여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사용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</a:p>
          <a:p>
            <a:pPr marL="92075" indent="-92075" defTabSz="74293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실제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웹스퀘어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사용자들의 질문과 그에 대한 답변을 수집하였으므로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</a:t>
            </a:r>
          </a:p>
          <a:p>
            <a:pPr defTabSz="742932">
              <a:lnSpc>
                <a:spcPct val="110000"/>
              </a:lnSpc>
            </a:pP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   질의응답의 용도인 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‘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챗봇</a:t>
            </a: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’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의 정확도를 높일 수 있음</a:t>
            </a:r>
            <a:endParaRPr kumimoji="1" lang="en-US" altLang="ko-KR" sz="1200" spc="-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marL="92075" marR="0" indent="-92075" algn="l" defTabSz="742932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YOUTUBE 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 올라와있는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웹스퀘어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교육 영상 자료 수집</a:t>
            </a:r>
          </a:p>
          <a:p>
            <a:pPr marL="92075" indent="-92075" defTabSz="74293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질문에 맞는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유튜브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영상 링크도 제공하여 사용자가 더욱 쉽게</a:t>
            </a:r>
            <a:endParaRPr kumimoji="1" lang="en-US" altLang="ko-KR" sz="1200" spc="-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defTabSz="742932">
              <a:lnSpc>
                <a:spcPct val="110000"/>
              </a:lnSpc>
            </a:pPr>
            <a:r>
              <a:rPr kumimoji="1" lang="en-US" altLang="ko-KR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   </a:t>
            </a:r>
            <a:r>
              <a:rPr kumimoji="1" lang="ko-KR" altLang="en-US" sz="1200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유튜브</a:t>
            </a:r>
            <a:r>
              <a:rPr kumimoji="1" lang="ko-KR" altLang="en-US" sz="1200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교육 영상에 접할 수 있도록 유도할 수 있음</a:t>
            </a:r>
            <a:endParaRPr kumimoji="1" lang="en-US" altLang="ko-KR" sz="1200" spc="-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6691-F1A5-45F2-91AB-07DE5093E7C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2728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6691-F1A5-45F2-91AB-07DE5093E7C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399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6691-F1A5-45F2-91AB-07DE5093E7C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3995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6691-F1A5-45F2-91AB-07DE5093E7C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3995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여기는 </a:t>
            </a:r>
            <a:r>
              <a:rPr lang="ko-KR" altLang="en-US" dirty="0" err="1" smtClean="0"/>
              <a:t>소감정도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6691-F1A5-45F2-91AB-07DE5093E7C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689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027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165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2025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/>
          <a:srcRect t="827" b="896"/>
          <a:stretch/>
        </p:blipFill>
        <p:spPr>
          <a:xfrm>
            <a:off x="0" y="-13021"/>
            <a:ext cx="9144000" cy="51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135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23503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7596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4292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5732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5309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815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732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481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478D4-F6BF-4D2B-88CB-792E2143C15D}" type="datetimeFigureOut">
              <a:rPr lang="ko-KR" altLang="en-US" smtClean="0"/>
              <a:pPr/>
              <a:t>2023-05-11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F9247-C553-4F09-B888-8C7F33272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032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727960" y="1779386"/>
            <a:ext cx="3688080" cy="1862048"/>
            <a:chOff x="2598420" y="1451726"/>
            <a:chExt cx="3688080" cy="1862048"/>
          </a:xfrm>
        </p:grpSpPr>
        <p:sp>
          <p:nvSpPr>
            <p:cNvPr id="2" name="TextBox 1"/>
            <p:cNvSpPr txBox="1"/>
            <p:nvPr/>
          </p:nvSpPr>
          <p:spPr>
            <a:xfrm>
              <a:off x="2598420" y="1451726"/>
              <a:ext cx="14706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 err="1" smtClean="0">
                  <a:solidFill>
                    <a:schemeClr val="bg1"/>
                  </a:solidFill>
                  <a:latin typeface="MBC 1961굴림 Medium" panose="02020603020101020101" pitchFamily="18" charset="-127"/>
                  <a:ea typeface="MBC 1961굴림 Medium" panose="02020603020101020101" pitchFamily="18" charset="-127"/>
                </a:rPr>
                <a:t>챗</a:t>
              </a:r>
              <a:endParaRPr lang="ko-KR" altLang="en-US" sz="11500" dirty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09060" y="1526617"/>
              <a:ext cx="23012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rgbClr val="920DFF"/>
                  </a:solidFill>
                  <a:latin typeface="MBC 1961굴림 Medium" panose="02020603020101020101" pitchFamily="18" charset="-127"/>
                  <a:ea typeface="MBC 1961굴림 Medium" panose="02020603020101020101" pitchFamily="18" charset="-127"/>
                </a:rPr>
                <a:t>GPT</a:t>
              </a:r>
              <a:r>
                <a:rPr lang="ko-KR" altLang="en-US" sz="5400" dirty="0" smtClean="0">
                  <a:solidFill>
                    <a:schemeClr val="bg1"/>
                  </a:solidFill>
                  <a:latin typeface="MBC 1961굴림 Medium" panose="02020603020101020101" pitchFamily="18" charset="-127"/>
                  <a:ea typeface="MBC 1961굴림 Medium" panose="02020603020101020101" pitchFamily="18" charset="-127"/>
                </a:rPr>
                <a:t>로</a:t>
              </a:r>
              <a:endParaRPr lang="ko-KR" altLang="en-US" sz="5400" dirty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37462" y="2204797"/>
              <a:ext cx="2349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 err="1" smtClean="0">
                  <a:solidFill>
                    <a:srgbClr val="920DFF"/>
                  </a:solidFill>
                  <a:latin typeface="MBC 1961굴림 Medium" panose="02020603020101020101" pitchFamily="18" charset="-127"/>
                  <a:ea typeface="MBC 1961굴림 Medium" panose="02020603020101020101" pitchFamily="18" charset="-127"/>
                </a:rPr>
                <a:t>팅</a:t>
              </a:r>
              <a:r>
                <a:rPr lang="ko-KR" altLang="en-US" sz="5400" dirty="0" smtClean="0">
                  <a:solidFill>
                    <a:srgbClr val="920DFF"/>
                  </a:solidFill>
                  <a:latin typeface="MBC 1961굴림 Medium" panose="02020603020101020101" pitchFamily="18" charset="-127"/>
                  <a:ea typeface="MBC 1961굴림 Medium" panose="02020603020101020101" pitchFamily="18" charset="-127"/>
                </a:rPr>
                <a:t> </a:t>
              </a:r>
              <a:r>
                <a:rPr lang="ko-KR" altLang="en-US" sz="5400" dirty="0" smtClean="0">
                  <a:solidFill>
                    <a:schemeClr val="bg1"/>
                  </a:solidFill>
                  <a:latin typeface="MBC 1961굴림 Medium" panose="02020603020101020101" pitchFamily="18" charset="-127"/>
                  <a:ea typeface="MBC 1961굴림 Medium" panose="02020603020101020101" pitchFamily="18" charset="-127"/>
                </a:rPr>
                <a:t>하자</a:t>
              </a:r>
              <a:endParaRPr lang="ko-KR" altLang="en-US" sz="5400" dirty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2979420" y="3375660"/>
            <a:ext cx="3185160" cy="2733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MBC 1961 Medium" panose="02020603020101020101" pitchFamily="18" charset="-127"/>
                <a:ea typeface="MBC 1961 Medium" panose="02020603020101020101" pitchFamily="18" charset="-127"/>
              </a:rPr>
              <a:t>이이최고</a:t>
            </a:r>
            <a:endParaRPr lang="ko-KR" altLang="en-US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242560" y="1154620"/>
            <a:ext cx="1592580" cy="745377"/>
            <a:chOff x="5189220" y="788860"/>
            <a:chExt cx="1592580" cy="745377"/>
          </a:xfrm>
        </p:grpSpPr>
        <p:sp>
          <p:nvSpPr>
            <p:cNvPr id="14" name="모서리가 둥근 사각형 설명선 13"/>
            <p:cNvSpPr/>
            <p:nvPr/>
          </p:nvSpPr>
          <p:spPr>
            <a:xfrm>
              <a:off x="5189220" y="788860"/>
              <a:ext cx="1592580" cy="745377"/>
            </a:xfrm>
            <a:prstGeom prst="wedgeRoundRectCallout">
              <a:avLst>
                <a:gd name="adj1" fmla="val 5961"/>
                <a:gd name="adj2" fmla="val 66589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486400" y="1060834"/>
              <a:ext cx="182880" cy="201428"/>
            </a:xfrm>
            <a:prstGeom prst="ellipse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894070" y="1060834"/>
              <a:ext cx="182880" cy="201428"/>
            </a:xfrm>
            <a:prstGeom prst="ellipse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339840" y="1056522"/>
              <a:ext cx="182880" cy="201428"/>
            </a:xfrm>
            <a:prstGeom prst="ellipse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9392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7281" y="1948319"/>
            <a:ext cx="609449" cy="184196"/>
          </a:xfrm>
          <a:prstGeom prst="rect">
            <a:avLst/>
          </a:prstGeom>
          <a:solidFill>
            <a:srgbClr val="920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889756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889756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128" y="1332000"/>
            <a:ext cx="2446581" cy="24407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88800" y="3772770"/>
            <a:ext cx="50310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i="1" dirty="0" smtClean="0">
                <a:ln>
                  <a:solidFill>
                    <a:srgbClr val="920DFF">
                      <a:alpha val="36000"/>
                    </a:srgbClr>
                  </a:solidFill>
                </a:ln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Selenium</a:t>
            </a:r>
            <a:endParaRPr lang="ko-KR" altLang="en-US" sz="2400" i="1" dirty="0">
              <a:ln>
                <a:solidFill>
                  <a:srgbClr val="920DFF">
                    <a:alpha val="36000"/>
                  </a:srgbClr>
                </a:solidFill>
              </a:ln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하</a:t>
            </a:r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나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ko-KR" altLang="en-US" sz="2400" dirty="0" err="1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크롤</a:t>
            </a:r>
            <a:r>
              <a:rPr lang="ko-KR" altLang="en-US" sz="2400" dirty="0" err="1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링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0797" y="2743200"/>
            <a:ext cx="159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9877" y="1908502"/>
            <a:ext cx="527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크롤링은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selenium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을 사용했습니다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 </a:t>
            </a:r>
          </a:p>
          <a:p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topic_question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에서 조회해온 </a:t>
            </a:r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컴포넌트명으로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검색해서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나온 페이지를 </a:t>
            </a:r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크롤링했고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추출한 데이터를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 넣은 뒤 </a:t>
            </a:r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할 수 있도록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csv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파일로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추출하였습니다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1258" y="2497131"/>
            <a:ext cx="4832351" cy="2553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639486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534364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534364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둘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en-US" altLang="ko-KR" sz="2400" dirty="0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Q&amp;A </a:t>
            </a:r>
            <a:r>
              <a:rPr lang="ko-KR" altLang="en-US" sz="2400" dirty="0" err="1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임베딩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7522" y="1981798"/>
            <a:ext cx="527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웹스퀘어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Q&amp;A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게시판에 올라온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데이터들로 </a:t>
            </a:r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크롤링한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것을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csv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파일로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넘겨받아 </a:t>
            </a:r>
            <a:endParaRPr lang="en-US" altLang="ko-KR" sz="1100" dirty="0" smtClean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하나의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text </a:t>
            </a:r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컬럼으로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묶었습니다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80" y="1603802"/>
            <a:ext cx="2268000" cy="2268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9416" y="2464422"/>
            <a:ext cx="4433006" cy="25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46597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534364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534364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둘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en-US" altLang="ko-KR" sz="2400" dirty="0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Q&amp;A </a:t>
            </a:r>
            <a:r>
              <a:rPr lang="ko-KR" altLang="en-US" sz="2400" dirty="0" err="1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임베딩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39143" y="1930465"/>
            <a:ext cx="4313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 데이터들을 </a:t>
            </a:r>
            <a:r>
              <a:rPr lang="en-US" altLang="ko-KR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n_token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값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500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이하로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맞춰 </a:t>
            </a:r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클렌징한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후 </a:t>
            </a:r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임베딩을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하였고</a:t>
            </a:r>
            <a:endParaRPr lang="en-US" altLang="ko-KR" sz="1100" dirty="0" smtClean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80" y="1603802"/>
            <a:ext cx="2268000" cy="226800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6176" y="2240804"/>
            <a:ext cx="3985284" cy="269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068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797756" y="1995073"/>
            <a:ext cx="1084820" cy="154304"/>
          </a:xfrm>
          <a:prstGeom prst="rect">
            <a:avLst/>
          </a:prstGeom>
          <a:solidFill>
            <a:srgbClr val="920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534364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534364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둘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en-US" altLang="ko-KR" sz="2400" dirty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Q&amp;A </a:t>
            </a:r>
            <a:r>
              <a:rPr lang="ko-KR" altLang="en-US" sz="2400" dirty="0" err="1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임베딩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7522" y="1930465"/>
            <a:ext cx="527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OPENAPI </a:t>
            </a:r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ChatCompletion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을 통해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prompt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구문을 작성하였습니다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 </a:t>
            </a:r>
            <a:r>
              <a:rPr lang="en-US" altLang="ko-KR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gpt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3.5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turbo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엔진 및 </a:t>
            </a:r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gpt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4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를 테스트 해 본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결과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gpt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4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엔진의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max token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의 크기가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gpt-3.5-turbo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보다 더 크기 때문에 정확한 답변을 주는 것으로 확인되어 </a:t>
            </a:r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gpt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4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엔진으로 변경 작업하였습니다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80" y="1603802"/>
            <a:ext cx="2268000" cy="226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88800" y="3772770"/>
            <a:ext cx="2931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i="1" dirty="0" err="1" smtClean="0">
                <a:ln>
                  <a:solidFill>
                    <a:srgbClr val="920DFF">
                      <a:alpha val="36000"/>
                    </a:srgbClr>
                  </a:solidFill>
                </a:ln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ChatCompletion</a:t>
            </a:r>
            <a:endParaRPr lang="ko-KR" altLang="en-US" sz="2400" i="1" dirty="0">
              <a:ln>
                <a:solidFill>
                  <a:srgbClr val="920DFF">
                    <a:alpha val="36000"/>
                  </a:srgbClr>
                </a:solidFill>
              </a:ln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  <a:p>
            <a:endParaRPr lang="ko-KR" altLang="en-US" sz="2400" i="1" dirty="0">
              <a:ln>
                <a:solidFill>
                  <a:srgbClr val="920DFF">
                    <a:alpha val="36000"/>
                  </a:srgbClr>
                </a:solidFill>
              </a:ln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pic>
        <p:nvPicPr>
          <p:cNvPr id="15" name="그림 14" descr="KakaoTalk_20230511_0915313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8879" y="2689412"/>
            <a:ext cx="4639010" cy="23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68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534364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534364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셋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ko-KR" altLang="en-US" sz="2400" dirty="0" err="1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유튜브</a:t>
            </a:r>
            <a:r>
              <a:rPr lang="ko-KR" altLang="en-US" sz="2400" dirty="0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임베딩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0511" y="1916017"/>
            <a:ext cx="55146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앞서 </a:t>
            </a:r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말씀드린것처럼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유튜브에는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웹스퀘어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교육 영상들이 존재합니다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</a:p>
          <a:p>
            <a:endParaRPr lang="en-US" altLang="ko-KR" sz="1100" dirty="0" smtClean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그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영상들의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제목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링크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설명 스크립트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설명하고 있는 컴포넌트 종류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key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대한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엑셀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데이터들을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csv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파일로 추출하여 읽어오고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이를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n1_apiKo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라는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함수에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n1_data </a:t>
            </a:r>
            <a:r>
              <a:rPr lang="en-US" altLang="ko-KR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ko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컬럼으로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묶어서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데이터를 만들었습니다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0050" y="1582377"/>
            <a:ext cx="2359617" cy="23596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88800" y="3772770"/>
            <a:ext cx="2931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i="1" dirty="0" err="1" smtClean="0">
                <a:ln>
                  <a:solidFill>
                    <a:srgbClr val="920DFF">
                      <a:alpha val="36000"/>
                    </a:srgbClr>
                  </a:solidFill>
                </a:ln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ChatCompletion</a:t>
            </a:r>
            <a:endParaRPr lang="ko-KR" altLang="en-US" sz="2400" i="1" dirty="0">
              <a:ln>
                <a:solidFill>
                  <a:srgbClr val="920DFF">
                    <a:alpha val="36000"/>
                  </a:srgbClr>
                </a:solidFill>
              </a:ln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  <a:p>
            <a:endParaRPr lang="ko-KR" altLang="en-US" sz="2400" i="1" dirty="0">
              <a:ln>
                <a:solidFill>
                  <a:srgbClr val="920DFF">
                    <a:alpha val="36000"/>
                  </a:srgbClr>
                </a:solidFill>
              </a:ln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9547" y="2854736"/>
            <a:ext cx="62230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46597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62550" y="2030730"/>
            <a:ext cx="1112520" cy="194310"/>
          </a:xfrm>
          <a:prstGeom prst="rect">
            <a:avLst/>
          </a:prstGeom>
          <a:solidFill>
            <a:srgbClr val="920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534364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534364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셋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ko-KR" altLang="en-US" sz="2400" dirty="0" err="1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유튜브</a:t>
            </a:r>
            <a:r>
              <a:rPr lang="ko-KR" altLang="en-US" sz="2400" dirty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임베딩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0512" y="1986023"/>
            <a:ext cx="527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 데이터를 </a:t>
            </a:r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임베딩하여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OPENAPI  </a:t>
            </a:r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ChatCompletion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을 통해 질문 및 답변을 테스트하였습니다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0050" y="1582377"/>
            <a:ext cx="2359617" cy="235961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6488" y="2416910"/>
            <a:ext cx="6608717" cy="2355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676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60520" y="2527935"/>
            <a:ext cx="472440" cy="154305"/>
          </a:xfrm>
          <a:prstGeom prst="rect">
            <a:avLst/>
          </a:prstGeom>
          <a:solidFill>
            <a:srgbClr val="920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534364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534364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넷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홈페이지 제작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93618" y="2463496"/>
            <a:ext cx="527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이번 </a:t>
            </a:r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챗봇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구현에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Python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코드를 사용했는데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 코드를 웹 페이지 </a:t>
            </a:r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챗봇으로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제공하기 위해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Flask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웹 프레임워크를 사용하였습니다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130" y="1692842"/>
            <a:ext cx="2400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6597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485004" y="1990829"/>
            <a:ext cx="320041" cy="152399"/>
          </a:xfrm>
          <a:prstGeom prst="rect">
            <a:avLst/>
          </a:prstGeom>
          <a:solidFill>
            <a:srgbClr val="920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534364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534364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넷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홈페이지 제작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8399" y="1930553"/>
            <a:ext cx="527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사용자가 질문한 내용을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Ajax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로 넘긴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후 질문 내용에 </a:t>
            </a:r>
            <a:r>
              <a:rPr lang="ko-KR" altLang="en-US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유튜브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관련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키워드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(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link, </a:t>
            </a:r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youtube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등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)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가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있는 경우 </a:t>
            </a:r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유튜브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데이터 사용 함수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(</a:t>
            </a:r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answer_question_chat_ko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)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를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 </a:t>
            </a:r>
            <a:endParaRPr lang="en-US" altLang="ko-KR" sz="11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아닌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경우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엔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Q&amp;A </a:t>
            </a:r>
            <a:r>
              <a:rPr lang="ko-KR" altLang="en-US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데이터 사용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함수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(</a:t>
            </a:r>
            <a:r>
              <a:rPr lang="en-US" altLang="ko-KR" sz="1100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answer_question_chat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)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를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실행 후 해당 함수들의 리턴 데이터를 다시 채팅화면으로 보내주도록 구현하였습니다 </a:t>
            </a:r>
            <a:endParaRPr lang="en-US" altLang="ko-KR" sz="1100" dirty="0" smtClean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130" y="1692842"/>
            <a:ext cx="2400300" cy="24003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416" y="2699994"/>
            <a:ext cx="3450367" cy="22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85525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534364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534364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넷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홈페이지 제작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8400" y="2507918"/>
            <a:ext cx="527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python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함수들의 결과값이 도출되기까지 로딩이 길어지는 경우에 대비하여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loading bar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도 추가하였습니다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 </a:t>
            </a:r>
            <a:endParaRPr lang="ko-KR" altLang="en-US" sz="11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130" y="1692842"/>
            <a:ext cx="2400300" cy="24003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88800" y="3772770"/>
            <a:ext cx="25134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i="1" dirty="0" smtClean="0">
                <a:ln>
                  <a:solidFill>
                    <a:srgbClr val="920DFF">
                      <a:alpha val="36000"/>
                    </a:srgbClr>
                  </a:solidFill>
                </a:ln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Python, Ajax</a:t>
            </a:r>
            <a:endParaRPr lang="ko-KR" altLang="en-US" sz="2400" i="1" dirty="0">
              <a:ln>
                <a:solidFill>
                  <a:srgbClr val="920DFF">
                    <a:alpha val="36000"/>
                  </a:srgbClr>
                </a:solidFill>
              </a:ln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3135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32B9826-FE4E-E016-F6B6-E1C53DB42DDD}"/>
              </a:ext>
            </a:extLst>
          </p:cNvPr>
          <p:cNvGrpSpPr/>
          <p:nvPr/>
        </p:nvGrpSpPr>
        <p:grpSpPr>
          <a:xfrm>
            <a:off x="914702" y="2484784"/>
            <a:ext cx="7314599" cy="425392"/>
            <a:chOff x="914701" y="1341438"/>
            <a:chExt cx="7314599" cy="56718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D6BE6BB7-B4C4-BFF7-848C-BB3FC761F218}"/>
                </a:ext>
              </a:extLst>
            </p:cNvPr>
            <p:cNvSpPr/>
            <p:nvPr/>
          </p:nvSpPr>
          <p:spPr>
            <a:xfrm>
              <a:off x="914701" y="1341438"/>
              <a:ext cx="7314599" cy="56718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18">
              <a:hlinkClick r:id="rId2"/>
              <a:extLst>
                <a:ext uri="{FF2B5EF4-FFF2-40B4-BE49-F238E27FC236}">
                  <a16:creationId xmlns:a16="http://schemas.microsoft.com/office/drawing/2014/main" xmlns="" id="{06C583DC-023D-278E-D9BB-E0F847A6F118}"/>
                </a:ext>
              </a:extLst>
            </p:cNvPr>
            <p:cNvSpPr>
              <a:spLocks noEditPoints="1"/>
            </p:cNvSpPr>
            <p:nvPr/>
          </p:nvSpPr>
          <p:spPr bwMode="auto">
            <a:xfrm rot="18000000">
              <a:off x="7872536" y="1503229"/>
              <a:ext cx="211691" cy="213128"/>
            </a:xfrm>
            <a:custGeom>
              <a:avLst/>
              <a:gdLst>
                <a:gd name="T0" fmla="*/ 121 w 124"/>
                <a:gd name="T1" fmla="*/ 58 h 125"/>
                <a:gd name="T2" fmla="*/ 8 w 124"/>
                <a:gd name="T3" fmla="*/ 0 h 125"/>
                <a:gd name="T4" fmla="*/ 2 w 124"/>
                <a:gd name="T5" fmla="*/ 1 h 125"/>
                <a:gd name="T6" fmla="*/ 1 w 124"/>
                <a:gd name="T7" fmla="*/ 6 h 125"/>
                <a:gd name="T8" fmla="*/ 16 w 124"/>
                <a:gd name="T9" fmla="*/ 63 h 125"/>
                <a:gd name="T10" fmla="*/ 1 w 124"/>
                <a:gd name="T11" fmla="*/ 119 h 125"/>
                <a:gd name="T12" fmla="*/ 2 w 124"/>
                <a:gd name="T13" fmla="*/ 124 h 125"/>
                <a:gd name="T14" fmla="*/ 6 w 124"/>
                <a:gd name="T15" fmla="*/ 125 h 125"/>
                <a:gd name="T16" fmla="*/ 8 w 124"/>
                <a:gd name="T17" fmla="*/ 125 h 125"/>
                <a:gd name="T18" fmla="*/ 121 w 124"/>
                <a:gd name="T19" fmla="*/ 67 h 125"/>
                <a:gd name="T20" fmla="*/ 124 w 124"/>
                <a:gd name="T21" fmla="*/ 63 h 125"/>
                <a:gd name="T22" fmla="*/ 121 w 124"/>
                <a:gd name="T23" fmla="*/ 58 h 125"/>
                <a:gd name="T24" fmla="*/ 14 w 124"/>
                <a:gd name="T25" fmla="*/ 15 h 125"/>
                <a:gd name="T26" fmla="*/ 97 w 124"/>
                <a:gd name="T27" fmla="*/ 57 h 125"/>
                <a:gd name="T28" fmla="*/ 25 w 124"/>
                <a:gd name="T29" fmla="*/ 57 h 125"/>
                <a:gd name="T30" fmla="*/ 14 w 124"/>
                <a:gd name="T31" fmla="*/ 15 h 125"/>
                <a:gd name="T32" fmla="*/ 25 w 124"/>
                <a:gd name="T33" fmla="*/ 68 h 125"/>
                <a:gd name="T34" fmla="*/ 97 w 124"/>
                <a:gd name="T35" fmla="*/ 68 h 125"/>
                <a:gd name="T36" fmla="*/ 14 w 124"/>
                <a:gd name="T37" fmla="*/ 110 h 125"/>
                <a:gd name="T38" fmla="*/ 25 w 124"/>
                <a:gd name="T39" fmla="*/ 6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25">
                  <a:moveTo>
                    <a:pt x="121" y="58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1"/>
                    <a:pt x="1" y="123"/>
                    <a:pt x="2" y="124"/>
                  </a:cubicBezTo>
                  <a:cubicBezTo>
                    <a:pt x="3" y="125"/>
                    <a:pt x="4" y="125"/>
                    <a:pt x="6" y="125"/>
                  </a:cubicBezTo>
                  <a:cubicBezTo>
                    <a:pt x="6" y="125"/>
                    <a:pt x="7" y="125"/>
                    <a:pt x="8" y="125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22" y="66"/>
                    <a:pt x="124" y="64"/>
                    <a:pt x="124" y="63"/>
                  </a:cubicBezTo>
                  <a:cubicBezTo>
                    <a:pt x="124" y="61"/>
                    <a:pt x="122" y="59"/>
                    <a:pt x="121" y="58"/>
                  </a:cubicBezTo>
                  <a:close/>
                  <a:moveTo>
                    <a:pt x="14" y="15"/>
                  </a:moveTo>
                  <a:cubicBezTo>
                    <a:pt x="97" y="57"/>
                    <a:pt x="97" y="57"/>
                    <a:pt x="97" y="57"/>
                  </a:cubicBezTo>
                  <a:cubicBezTo>
                    <a:pt x="25" y="57"/>
                    <a:pt x="25" y="57"/>
                    <a:pt x="25" y="57"/>
                  </a:cubicBezTo>
                  <a:lnTo>
                    <a:pt x="14" y="15"/>
                  </a:lnTo>
                  <a:close/>
                  <a:moveTo>
                    <a:pt x="25" y="68"/>
                  </a:moveTo>
                  <a:cubicBezTo>
                    <a:pt x="97" y="68"/>
                    <a:pt x="97" y="68"/>
                    <a:pt x="97" y="68"/>
                  </a:cubicBezTo>
                  <a:cubicBezTo>
                    <a:pt x="14" y="110"/>
                    <a:pt x="14" y="110"/>
                    <a:pt x="14" y="110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17EEBF91-18FB-2952-1CBC-0989CD32B326}"/>
              </a:ext>
            </a:extLst>
          </p:cNvPr>
          <p:cNvCxnSpPr>
            <a:cxnSpLocks/>
          </p:cNvCxnSpPr>
          <p:nvPr/>
        </p:nvCxnSpPr>
        <p:spPr>
          <a:xfrm>
            <a:off x="1103158" y="2593725"/>
            <a:ext cx="0" cy="207509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2B9013F-710D-5D6D-E0F0-566B97AE2BC2}"/>
              </a:ext>
            </a:extLst>
          </p:cNvPr>
          <p:cNvSpPr txBox="1"/>
          <p:nvPr/>
        </p:nvSpPr>
        <p:spPr>
          <a:xfrm>
            <a:off x="1043269" y="2467204"/>
            <a:ext cx="357469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2400" spc="-140" dirty="0" err="1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이이최고</a:t>
            </a:r>
            <a:r>
              <a:rPr lang="ko-KR" altLang="en-US" sz="2400" spc="-140" dirty="0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 </a:t>
            </a:r>
            <a:r>
              <a:rPr lang="ko-KR" altLang="en-US" sz="2400" spc="-140" dirty="0" err="1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챗봇</a:t>
            </a:r>
            <a:r>
              <a:rPr lang="ko-KR" altLang="en-US" sz="2400" spc="-140" dirty="0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 체험하게 해줘</a:t>
            </a:r>
            <a:r>
              <a:rPr lang="en-US" altLang="ko-KR" sz="2400" spc="-140" dirty="0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!</a:t>
            </a:r>
            <a:endParaRPr lang="ko-KR" altLang="en-US" sz="2400" spc="-140" dirty="0"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540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2965132" y="2588660"/>
            <a:ext cx="1346835" cy="1516380"/>
            <a:chOff x="1223010" y="2286000"/>
            <a:chExt cx="1402080" cy="19888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1223010" y="2286000"/>
              <a:ext cx="1402080" cy="1988820"/>
            </a:xfrm>
            <a:prstGeom prst="roundRect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223010" y="2628900"/>
              <a:ext cx="1402080" cy="1645920"/>
            </a:xfrm>
            <a:prstGeom prst="rect">
              <a:avLst/>
            </a:prstGeom>
            <a:solidFill>
              <a:srgbClr val="231F20"/>
            </a:solidFill>
            <a:ln>
              <a:solidFill>
                <a:srgbClr val="231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34740" y="120182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lndex</a:t>
            </a:r>
            <a:endParaRPr lang="ko-KR" altLang="en-US" sz="44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741420" y="1125620"/>
            <a:ext cx="121920" cy="1143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32610" y="2224702"/>
            <a:ext cx="182880" cy="201428"/>
            <a:chOff x="1771650" y="1883794"/>
            <a:chExt cx="182880" cy="201428"/>
          </a:xfrm>
        </p:grpSpPr>
        <p:sp>
          <p:nvSpPr>
            <p:cNvPr id="11" name="타원 10"/>
            <p:cNvSpPr/>
            <p:nvPr/>
          </p:nvSpPr>
          <p:spPr>
            <a:xfrm>
              <a:off x="1771650" y="1883794"/>
              <a:ext cx="182880" cy="201428"/>
            </a:xfrm>
            <a:prstGeom prst="ellipse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802130" y="1927358"/>
              <a:ext cx="12192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547110" y="2224702"/>
            <a:ext cx="182880" cy="201428"/>
            <a:chOff x="1771650" y="1883794"/>
            <a:chExt cx="182880" cy="201428"/>
          </a:xfrm>
        </p:grpSpPr>
        <p:sp>
          <p:nvSpPr>
            <p:cNvPr id="18" name="타원 17"/>
            <p:cNvSpPr/>
            <p:nvPr/>
          </p:nvSpPr>
          <p:spPr>
            <a:xfrm>
              <a:off x="1771650" y="1883794"/>
              <a:ext cx="182880" cy="201428"/>
            </a:xfrm>
            <a:prstGeom prst="ellipse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802130" y="1927358"/>
              <a:ext cx="12192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295900" y="2211412"/>
            <a:ext cx="182880" cy="201428"/>
            <a:chOff x="1771650" y="1883794"/>
            <a:chExt cx="182880" cy="201428"/>
          </a:xfrm>
        </p:grpSpPr>
        <p:sp>
          <p:nvSpPr>
            <p:cNvPr id="21" name="타원 20"/>
            <p:cNvSpPr/>
            <p:nvPr/>
          </p:nvSpPr>
          <p:spPr>
            <a:xfrm>
              <a:off x="1771650" y="1883794"/>
              <a:ext cx="182880" cy="201428"/>
            </a:xfrm>
            <a:prstGeom prst="ellipse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802130" y="1927358"/>
              <a:ext cx="12192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010400" y="2224702"/>
            <a:ext cx="182880" cy="201428"/>
            <a:chOff x="1771650" y="1883794"/>
            <a:chExt cx="182880" cy="201428"/>
          </a:xfrm>
        </p:grpSpPr>
        <p:sp>
          <p:nvSpPr>
            <p:cNvPr id="24" name="타원 23"/>
            <p:cNvSpPr/>
            <p:nvPr/>
          </p:nvSpPr>
          <p:spPr>
            <a:xfrm>
              <a:off x="1771650" y="1883794"/>
              <a:ext cx="182880" cy="201428"/>
            </a:xfrm>
            <a:prstGeom prst="ellipse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802130" y="1927358"/>
              <a:ext cx="12192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/>
          <p:cNvCxnSpPr>
            <a:stCxn id="11" idx="6"/>
            <a:endCxn id="18" idx="2"/>
          </p:cNvCxnSpPr>
          <p:nvPr/>
        </p:nvCxnSpPr>
        <p:spPr>
          <a:xfrm>
            <a:off x="2015490" y="2325416"/>
            <a:ext cx="1531620" cy="0"/>
          </a:xfrm>
          <a:prstGeom prst="line">
            <a:avLst/>
          </a:prstGeom>
          <a:ln w="3175">
            <a:solidFill>
              <a:srgbClr val="920D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41420" y="2312126"/>
            <a:ext cx="1531620" cy="0"/>
          </a:xfrm>
          <a:prstGeom prst="line">
            <a:avLst/>
          </a:prstGeom>
          <a:ln w="3175">
            <a:solidFill>
              <a:srgbClr val="920D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478780" y="2323202"/>
            <a:ext cx="1531620" cy="0"/>
          </a:xfrm>
          <a:prstGeom prst="line">
            <a:avLst/>
          </a:prstGeom>
          <a:ln w="3175">
            <a:solidFill>
              <a:srgbClr val="920D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1250632" y="2588660"/>
            <a:ext cx="1346835" cy="1516380"/>
            <a:chOff x="1223010" y="2286000"/>
            <a:chExt cx="1402080" cy="198882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223010" y="2286000"/>
              <a:ext cx="1402080" cy="1988820"/>
            </a:xfrm>
            <a:prstGeom prst="roundRect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ㅋㅋㅋ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223010" y="2628900"/>
              <a:ext cx="1402080" cy="1645920"/>
            </a:xfrm>
            <a:prstGeom prst="rect">
              <a:avLst/>
            </a:prstGeom>
            <a:solidFill>
              <a:srgbClr val="231F20"/>
            </a:solidFill>
            <a:ln>
              <a:solidFill>
                <a:srgbClr val="231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713922" y="2588660"/>
            <a:ext cx="1346835" cy="1516380"/>
            <a:chOff x="1223010" y="2286000"/>
            <a:chExt cx="1402080" cy="198882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223010" y="2286000"/>
              <a:ext cx="1402080" cy="1988820"/>
            </a:xfrm>
            <a:prstGeom prst="roundRect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223010" y="2628900"/>
              <a:ext cx="1402080" cy="1645920"/>
            </a:xfrm>
            <a:prstGeom prst="rect">
              <a:avLst/>
            </a:prstGeom>
            <a:solidFill>
              <a:srgbClr val="231F20"/>
            </a:solidFill>
            <a:ln>
              <a:solidFill>
                <a:srgbClr val="231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428422" y="2588660"/>
            <a:ext cx="1346835" cy="1516380"/>
            <a:chOff x="1223010" y="2286000"/>
            <a:chExt cx="1402080" cy="1988820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1223010" y="2286000"/>
              <a:ext cx="1402080" cy="1988820"/>
            </a:xfrm>
            <a:prstGeom prst="roundRect">
              <a:avLst/>
            </a:prstGeom>
            <a:solidFill>
              <a:srgbClr val="920DFF"/>
            </a:solidFill>
            <a:ln>
              <a:solidFill>
                <a:srgbClr val="920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23010" y="2628900"/>
              <a:ext cx="1402080" cy="1645920"/>
            </a:xfrm>
            <a:prstGeom prst="rect">
              <a:avLst/>
            </a:prstGeom>
            <a:solidFill>
              <a:srgbClr val="231F20"/>
            </a:solidFill>
            <a:ln>
              <a:solidFill>
                <a:srgbClr val="231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493521" y="2558180"/>
            <a:ext cx="92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팀원 소개</a:t>
            </a:r>
            <a:endParaRPr lang="ko-KR" altLang="en-US" sz="14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19450" y="255056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챗봇</a:t>
            </a:r>
            <a:r>
              <a:rPr lang="ko-KR" altLang="en-US" sz="14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소개</a:t>
            </a:r>
            <a:endParaRPr lang="ko-KR" altLang="en-US" sz="14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784406" y="2558180"/>
            <a:ext cx="131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구현 방법 소개</a:t>
            </a:r>
            <a:endParaRPr lang="ko-KR" altLang="en-US" sz="14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66082" y="2557568"/>
            <a:ext cx="67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마무리</a:t>
            </a:r>
            <a:endParaRPr lang="ko-KR" altLang="en-US" sz="14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5223" y="3071084"/>
            <a:ext cx="1162411" cy="8129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7373" y="2984900"/>
            <a:ext cx="895997" cy="84592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0120" y="2893145"/>
            <a:ext cx="1264920" cy="101645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74095" y="2981782"/>
            <a:ext cx="1055490" cy="84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711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타원 50"/>
          <p:cNvSpPr/>
          <p:nvPr/>
        </p:nvSpPr>
        <p:spPr>
          <a:xfrm>
            <a:off x="3627120" y="214866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741611" y="2187030"/>
            <a:ext cx="1660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마무리</a:t>
            </a:r>
            <a:endParaRPr lang="ko-KR" altLang="en-US" sz="44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077970" y="208797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065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 rot="20771639">
            <a:off x="6907456" y="99085"/>
            <a:ext cx="2246616" cy="3068410"/>
            <a:chOff x="5523747" y="614075"/>
            <a:chExt cx="2730500" cy="3773790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747" y="614075"/>
              <a:ext cx="2730500" cy="370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5523747" y="747655"/>
              <a:ext cx="2730500" cy="3640210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06880" y="1582036"/>
            <a:ext cx="2796540" cy="137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1706880" y="3075556"/>
            <a:ext cx="2796540" cy="137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659630" y="1582036"/>
            <a:ext cx="2796540" cy="137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659630" y="3075556"/>
            <a:ext cx="2796540" cy="137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3299460" y="59808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36620" y="632460"/>
            <a:ext cx="2400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팀원 소개</a:t>
            </a:r>
            <a:endParaRPr lang="ko-KR" altLang="en-US" sz="44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676650" y="4901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3300" y="179557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고은별</a:t>
            </a:r>
            <a:endParaRPr lang="ko-KR" altLang="en-US" sz="2000" b="1" dirty="0">
              <a:solidFill>
                <a:schemeClr val="bg1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68160" y="179557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이수경</a:t>
            </a:r>
            <a:endParaRPr lang="ko-KR" altLang="en-US" sz="2000" b="1" dirty="0">
              <a:solidFill>
                <a:schemeClr val="bg1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543300" y="320527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이유진</a:t>
            </a:r>
            <a:endParaRPr lang="ko-KR" altLang="en-US" sz="2000" b="1" dirty="0">
              <a:solidFill>
                <a:schemeClr val="bg1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490105" y="320527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최지수</a:t>
            </a:r>
            <a:endParaRPr lang="ko-KR" altLang="en-US" sz="2000" b="1" dirty="0">
              <a:solidFill>
                <a:schemeClr val="bg1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6570" y="2218366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r>
              <a:rPr lang="ko-KR" altLang="en-US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| </a:t>
            </a:r>
            <a:r>
              <a:rPr lang="ko-KR" altLang="en-US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발표</a:t>
            </a:r>
            <a:endParaRPr lang="ko-KR" altLang="en-US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56730" y="2218366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홈페이지 제작</a:t>
            </a:r>
            <a:endParaRPr lang="ko-KR" altLang="en-US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814060" y="3576690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endParaRPr lang="ko-KR" altLang="en-US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96540" y="3605385"/>
            <a:ext cx="166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데이터 </a:t>
            </a:r>
            <a:r>
              <a:rPr lang="ko-KR" altLang="en-US" dirty="0" err="1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크롤링</a:t>
            </a:r>
            <a:endParaRPr lang="ko-KR" altLang="en-US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1179" y="1534560"/>
            <a:ext cx="1307009" cy="13070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21530" y="1600728"/>
            <a:ext cx="1371600" cy="1371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8017" y="2917800"/>
            <a:ext cx="1378444" cy="13751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8210" y="2948366"/>
            <a:ext cx="1390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568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타원 50"/>
          <p:cNvSpPr/>
          <p:nvPr/>
        </p:nvSpPr>
        <p:spPr>
          <a:xfrm>
            <a:off x="3268980" y="214866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371850" y="2187030"/>
            <a:ext cx="2400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챗</a:t>
            </a:r>
            <a:r>
              <a:rPr lang="ko-KR" altLang="en-US" sz="4400" dirty="0" err="1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봇</a:t>
            </a:r>
            <a:r>
              <a:rPr lang="ko-KR" altLang="en-US" sz="44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 소개</a:t>
            </a:r>
            <a:endParaRPr lang="ko-KR" altLang="en-US" sz="44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719830" y="208797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234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1F1A614D-D328-8223-60E2-B363F53F4639}"/>
              </a:ext>
            </a:extLst>
          </p:cNvPr>
          <p:cNvCxnSpPr/>
          <p:nvPr/>
        </p:nvCxnSpPr>
        <p:spPr>
          <a:xfrm>
            <a:off x="3247770" y="4090243"/>
            <a:ext cx="0" cy="11049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1A7982FC-75CE-6DD3-33B2-7AF6CABB2B06}"/>
              </a:ext>
            </a:extLst>
          </p:cNvPr>
          <p:cNvGrpSpPr/>
          <p:nvPr/>
        </p:nvGrpSpPr>
        <p:grpSpPr>
          <a:xfrm>
            <a:off x="785632" y="602824"/>
            <a:ext cx="7624051" cy="3868037"/>
            <a:chOff x="-3799324" y="1609225"/>
            <a:chExt cx="3068780" cy="1966139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B79DC4D3-1059-C488-5C57-85D7455B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3799324" y="1609225"/>
              <a:ext cx="3068780" cy="1966139"/>
            </a:xfrm>
            <a:prstGeom prst="rect">
              <a:avLst/>
            </a:prstGeom>
            <a:effectLst>
              <a:outerShdw blurRad="1397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632C7E15-64A3-972D-6BD9-D0BEEE319C28}"/>
                </a:ext>
              </a:extLst>
            </p:cNvPr>
            <p:cNvSpPr txBox="1"/>
            <p:nvPr/>
          </p:nvSpPr>
          <p:spPr>
            <a:xfrm>
              <a:off x="-2892237" y="1986906"/>
              <a:ext cx="65" cy="11695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 lvl="0" defTabSz="742950" latinLnBrk="1">
                <a:lnSpc>
                  <a:spcPts val="4000"/>
                </a:lnSpc>
                <a:defRPr kumimoji="1" sz="2400" b="1" spc="-12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CJ ONLYONE NEW 제목 Bold" panose="00000800000000000000" pitchFamily="2" charset="-127"/>
                  <a:ea typeface="CJ ONLYONE NEW 제목 Bold" panose="00000800000000000000"/>
                </a:defRPr>
              </a:lvl1pPr>
            </a:lstStyle>
            <a:p>
              <a:pPr algn="ctr">
                <a:lnSpc>
                  <a:spcPct val="120000"/>
                </a:lnSpc>
              </a:pPr>
              <a:endParaRPr lang="en-US" altLang="ko-KR" sz="500" b="0" spc="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 descr="KakaoTalk_20230511_08032508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265" y="1010978"/>
            <a:ext cx="7633039" cy="34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3903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1A7982FC-75CE-6DD3-33B2-7AF6CABB2B06}"/>
              </a:ext>
            </a:extLst>
          </p:cNvPr>
          <p:cNvGrpSpPr/>
          <p:nvPr/>
        </p:nvGrpSpPr>
        <p:grpSpPr>
          <a:xfrm>
            <a:off x="785632" y="602824"/>
            <a:ext cx="7624051" cy="3868037"/>
            <a:chOff x="-3799324" y="1609225"/>
            <a:chExt cx="3068780" cy="1966139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B79DC4D3-1059-C488-5C57-85D7455B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3799324" y="1609225"/>
              <a:ext cx="3068780" cy="1966139"/>
            </a:xfrm>
            <a:prstGeom prst="rect">
              <a:avLst/>
            </a:prstGeom>
            <a:effectLst>
              <a:outerShdw blurRad="1397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632C7E15-64A3-972D-6BD9-D0BEEE319C28}"/>
                </a:ext>
              </a:extLst>
            </p:cNvPr>
            <p:cNvSpPr txBox="1"/>
            <p:nvPr/>
          </p:nvSpPr>
          <p:spPr>
            <a:xfrm>
              <a:off x="-2892237" y="1986906"/>
              <a:ext cx="65" cy="11695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 lvl="0" defTabSz="742950" latinLnBrk="1">
                <a:lnSpc>
                  <a:spcPts val="4000"/>
                </a:lnSpc>
                <a:defRPr kumimoji="1" sz="2400" b="1" spc="-12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CJ ONLYONE NEW 제목 Bold" panose="00000800000000000000" pitchFamily="2" charset="-127"/>
                  <a:ea typeface="CJ ONLYONE NEW 제목 Bold" panose="00000800000000000000"/>
                </a:defRPr>
              </a:lvl1pPr>
            </a:lstStyle>
            <a:p>
              <a:pPr algn="ctr">
                <a:lnSpc>
                  <a:spcPct val="120000"/>
                </a:lnSpc>
              </a:pPr>
              <a:endParaRPr lang="en-US" altLang="ko-KR" sz="500" b="0" spc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1F1A614D-D328-8223-60E2-B363F53F4639}"/>
              </a:ext>
            </a:extLst>
          </p:cNvPr>
          <p:cNvCxnSpPr/>
          <p:nvPr/>
        </p:nvCxnSpPr>
        <p:spPr>
          <a:xfrm>
            <a:off x="3247770" y="2702197"/>
            <a:ext cx="0" cy="11049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KakaoTalk_20230511_08032508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265" y="1010978"/>
            <a:ext cx="7633039" cy="346444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74510" y="602823"/>
            <a:ext cx="7846278" cy="4018075"/>
          </a:xfrm>
          <a:prstGeom prst="rect">
            <a:avLst/>
          </a:prstGeom>
          <a:solidFill>
            <a:srgbClr val="231F2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035726"/>
            <a:ext cx="9144000" cy="3062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646804" y="1809189"/>
            <a:ext cx="2080237" cy="1801980"/>
            <a:chOff x="1621257" y="1695246"/>
            <a:chExt cx="2080237" cy="180198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621257" y="1695246"/>
              <a:ext cx="2080237" cy="18019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909781" y="1979578"/>
              <a:ext cx="1503187" cy="102674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976820" y="3006325"/>
              <a:ext cx="136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YOUTUBE</a:t>
              </a:r>
              <a:endParaRPr lang="ko-KR" altLang="en-US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79623" y="1809974"/>
            <a:ext cx="2080237" cy="1801980"/>
            <a:chOff x="5454076" y="1696031"/>
            <a:chExt cx="2080237" cy="180198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454076" y="1696031"/>
              <a:ext cx="2080237" cy="18019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08189" y="1888228"/>
              <a:ext cx="1372009" cy="12094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96800" y="3006325"/>
              <a:ext cx="794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Q&amp;A</a:t>
              </a:r>
              <a:endParaRPr lang="ko-KR" altLang="en-US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19205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32B9826-FE4E-E016-F6B6-E1C53DB42DDD}"/>
              </a:ext>
            </a:extLst>
          </p:cNvPr>
          <p:cNvGrpSpPr/>
          <p:nvPr/>
        </p:nvGrpSpPr>
        <p:grpSpPr>
          <a:xfrm>
            <a:off x="914702" y="2484784"/>
            <a:ext cx="7314599" cy="425392"/>
            <a:chOff x="914701" y="1341438"/>
            <a:chExt cx="7314599" cy="56718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D6BE6BB7-B4C4-BFF7-848C-BB3FC761F218}"/>
                </a:ext>
              </a:extLst>
            </p:cNvPr>
            <p:cNvSpPr/>
            <p:nvPr/>
          </p:nvSpPr>
          <p:spPr>
            <a:xfrm>
              <a:off x="914701" y="1341438"/>
              <a:ext cx="7314599" cy="56718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xmlns="" id="{06C583DC-023D-278E-D9BB-E0F847A6F118}"/>
                </a:ext>
              </a:extLst>
            </p:cNvPr>
            <p:cNvSpPr>
              <a:spLocks noEditPoints="1"/>
            </p:cNvSpPr>
            <p:nvPr/>
          </p:nvSpPr>
          <p:spPr bwMode="auto">
            <a:xfrm rot="18000000">
              <a:off x="7872536" y="1503229"/>
              <a:ext cx="211691" cy="213128"/>
            </a:xfrm>
            <a:custGeom>
              <a:avLst/>
              <a:gdLst>
                <a:gd name="T0" fmla="*/ 121 w 124"/>
                <a:gd name="T1" fmla="*/ 58 h 125"/>
                <a:gd name="T2" fmla="*/ 8 w 124"/>
                <a:gd name="T3" fmla="*/ 0 h 125"/>
                <a:gd name="T4" fmla="*/ 2 w 124"/>
                <a:gd name="T5" fmla="*/ 1 h 125"/>
                <a:gd name="T6" fmla="*/ 1 w 124"/>
                <a:gd name="T7" fmla="*/ 6 h 125"/>
                <a:gd name="T8" fmla="*/ 16 w 124"/>
                <a:gd name="T9" fmla="*/ 63 h 125"/>
                <a:gd name="T10" fmla="*/ 1 w 124"/>
                <a:gd name="T11" fmla="*/ 119 h 125"/>
                <a:gd name="T12" fmla="*/ 2 w 124"/>
                <a:gd name="T13" fmla="*/ 124 h 125"/>
                <a:gd name="T14" fmla="*/ 6 w 124"/>
                <a:gd name="T15" fmla="*/ 125 h 125"/>
                <a:gd name="T16" fmla="*/ 8 w 124"/>
                <a:gd name="T17" fmla="*/ 125 h 125"/>
                <a:gd name="T18" fmla="*/ 121 w 124"/>
                <a:gd name="T19" fmla="*/ 67 h 125"/>
                <a:gd name="T20" fmla="*/ 124 w 124"/>
                <a:gd name="T21" fmla="*/ 63 h 125"/>
                <a:gd name="T22" fmla="*/ 121 w 124"/>
                <a:gd name="T23" fmla="*/ 58 h 125"/>
                <a:gd name="T24" fmla="*/ 14 w 124"/>
                <a:gd name="T25" fmla="*/ 15 h 125"/>
                <a:gd name="T26" fmla="*/ 97 w 124"/>
                <a:gd name="T27" fmla="*/ 57 h 125"/>
                <a:gd name="T28" fmla="*/ 25 w 124"/>
                <a:gd name="T29" fmla="*/ 57 h 125"/>
                <a:gd name="T30" fmla="*/ 14 w 124"/>
                <a:gd name="T31" fmla="*/ 15 h 125"/>
                <a:gd name="T32" fmla="*/ 25 w 124"/>
                <a:gd name="T33" fmla="*/ 68 h 125"/>
                <a:gd name="T34" fmla="*/ 97 w 124"/>
                <a:gd name="T35" fmla="*/ 68 h 125"/>
                <a:gd name="T36" fmla="*/ 14 w 124"/>
                <a:gd name="T37" fmla="*/ 110 h 125"/>
                <a:gd name="T38" fmla="*/ 25 w 124"/>
                <a:gd name="T39" fmla="*/ 6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25">
                  <a:moveTo>
                    <a:pt x="121" y="58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1"/>
                    <a:pt x="1" y="123"/>
                    <a:pt x="2" y="124"/>
                  </a:cubicBezTo>
                  <a:cubicBezTo>
                    <a:pt x="3" y="125"/>
                    <a:pt x="4" y="125"/>
                    <a:pt x="6" y="125"/>
                  </a:cubicBezTo>
                  <a:cubicBezTo>
                    <a:pt x="6" y="125"/>
                    <a:pt x="7" y="125"/>
                    <a:pt x="8" y="125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22" y="66"/>
                    <a:pt x="124" y="64"/>
                    <a:pt x="124" y="63"/>
                  </a:cubicBezTo>
                  <a:cubicBezTo>
                    <a:pt x="124" y="61"/>
                    <a:pt x="122" y="59"/>
                    <a:pt x="121" y="58"/>
                  </a:cubicBezTo>
                  <a:close/>
                  <a:moveTo>
                    <a:pt x="14" y="15"/>
                  </a:moveTo>
                  <a:cubicBezTo>
                    <a:pt x="97" y="57"/>
                    <a:pt x="97" y="57"/>
                    <a:pt x="97" y="57"/>
                  </a:cubicBezTo>
                  <a:cubicBezTo>
                    <a:pt x="25" y="57"/>
                    <a:pt x="25" y="57"/>
                    <a:pt x="25" y="57"/>
                  </a:cubicBezTo>
                  <a:lnTo>
                    <a:pt x="14" y="15"/>
                  </a:lnTo>
                  <a:close/>
                  <a:moveTo>
                    <a:pt x="25" y="68"/>
                  </a:moveTo>
                  <a:cubicBezTo>
                    <a:pt x="97" y="68"/>
                    <a:pt x="97" y="68"/>
                    <a:pt x="97" y="68"/>
                  </a:cubicBezTo>
                  <a:cubicBezTo>
                    <a:pt x="14" y="110"/>
                    <a:pt x="14" y="110"/>
                    <a:pt x="14" y="110"/>
                  </a:cubicBezTo>
                  <a:lnTo>
                    <a:pt x="25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17EEBF91-18FB-2952-1CBC-0989CD32B326}"/>
              </a:ext>
            </a:extLst>
          </p:cNvPr>
          <p:cNvCxnSpPr>
            <a:cxnSpLocks/>
          </p:cNvCxnSpPr>
          <p:nvPr/>
        </p:nvCxnSpPr>
        <p:spPr>
          <a:xfrm>
            <a:off x="1103158" y="2593725"/>
            <a:ext cx="0" cy="207509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2B9013F-710D-5D6D-E0F0-566B97AE2BC2}"/>
              </a:ext>
            </a:extLst>
          </p:cNvPr>
          <p:cNvSpPr txBox="1"/>
          <p:nvPr/>
        </p:nvSpPr>
        <p:spPr>
          <a:xfrm>
            <a:off x="1043269" y="2467204"/>
            <a:ext cx="493372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2400" spc="-140" dirty="0" err="1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이이최고</a:t>
            </a:r>
            <a:r>
              <a:rPr lang="ko-KR" altLang="en-US" sz="2400" spc="-140" dirty="0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 </a:t>
            </a:r>
            <a:r>
              <a:rPr lang="ko-KR" altLang="en-US" sz="2400" spc="-140" dirty="0" err="1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챗봇</a:t>
            </a:r>
            <a:r>
              <a:rPr lang="ko-KR" altLang="en-US" sz="2400" spc="-140" dirty="0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 어떻게 구현했는지 알려줘</a:t>
            </a:r>
            <a:r>
              <a:rPr lang="en-US" altLang="ko-KR" sz="2400" spc="-140" dirty="0" smtClean="0">
                <a:latin typeface="더잠실 4 Medium" panose="00000600000000000000" pitchFamily="2" charset="-127"/>
                <a:ea typeface="더잠실 4 Medium" panose="00000600000000000000" pitchFamily="2" charset="-127"/>
              </a:rPr>
              <a:t>!</a:t>
            </a:r>
            <a:endParaRPr lang="ko-KR" altLang="en-US" sz="2400" spc="-140" dirty="0"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6881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933990" y="2107940"/>
            <a:ext cx="972731" cy="140970"/>
          </a:xfrm>
          <a:prstGeom prst="rect">
            <a:avLst/>
          </a:prstGeom>
          <a:solidFill>
            <a:srgbClr val="920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889756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889756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9071" y="2048277"/>
            <a:ext cx="527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누구나 데이터에 접근할 수 있게 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ORACLE Cloud</a:t>
            </a:r>
            <a:r>
              <a:rPr lang="ko-KR" altLang="en-US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 서버를 구축했습니다</a:t>
            </a:r>
            <a:r>
              <a:rPr lang="en-US" altLang="ko-KR" sz="1100" dirty="0" smtClean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128" y="1332000"/>
            <a:ext cx="2446581" cy="24407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하</a:t>
            </a:r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나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ko-KR" altLang="en-US" sz="2400" dirty="0" err="1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크롤</a:t>
            </a:r>
            <a:r>
              <a:rPr lang="ko-KR" altLang="en-US" sz="2400" dirty="0" err="1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링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55596" y="2329398"/>
            <a:ext cx="387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는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MySQL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을 사용했고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여기에는 </a:t>
            </a:r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topic_question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테이블과</a:t>
            </a:r>
            <a:endParaRPr lang="en-US" altLang="ko-KR" sz="1100" dirty="0" smtClean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001" y="975411"/>
            <a:ext cx="2070834" cy="349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83882" y="2328142"/>
            <a:ext cx="2053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topic_content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테이블이 있어요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 </a:t>
            </a:r>
            <a:endParaRPr lang="en-US" altLang="ko-KR" sz="1100" dirty="0" smtClean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88800" y="3772770"/>
            <a:ext cx="50310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i="1" dirty="0" smtClean="0">
                <a:ln>
                  <a:solidFill>
                    <a:srgbClr val="920DFF">
                      <a:alpha val="36000"/>
                    </a:srgbClr>
                  </a:solidFill>
                </a:ln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ORACLE Cloud</a:t>
            </a:r>
            <a:endParaRPr lang="ko-KR" altLang="en-US" sz="24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90143" y="1285719"/>
            <a:ext cx="6465442" cy="2974347"/>
            <a:chOff x="278128" y="529415"/>
            <a:chExt cx="6465442" cy="297434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28" y="529415"/>
              <a:ext cx="6465442" cy="2974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177540" y="925830"/>
              <a:ext cx="556260" cy="1257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82440" y="922020"/>
              <a:ext cx="461010" cy="1257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05150" y="784860"/>
              <a:ext cx="97155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>
                  <a:solidFill>
                    <a:srgbClr val="FF0000"/>
                  </a:solidFill>
                  <a:latin typeface="더잠실 1 Thin" pitchFamily="2" charset="-127"/>
                  <a:ea typeface="더잠실 1 Thin" pitchFamily="2" charset="-127"/>
                </a:rPr>
                <a:t>답변 </a:t>
              </a:r>
              <a:r>
                <a:rPr lang="ko-KR" altLang="en-US" sz="500" b="1" dirty="0" err="1" smtClean="0">
                  <a:solidFill>
                    <a:srgbClr val="FF0000"/>
                  </a:solidFill>
                  <a:latin typeface="더잠실 1 Thin" pitchFamily="2" charset="-127"/>
                  <a:ea typeface="더잠실 1 Thin" pitchFamily="2" charset="-127"/>
                </a:rPr>
                <a:t>댓글</a:t>
              </a:r>
              <a:r>
                <a:rPr lang="ko-KR" altLang="en-US" sz="500" b="1" dirty="0" smtClean="0">
                  <a:solidFill>
                    <a:srgbClr val="FF0000"/>
                  </a:solidFill>
                  <a:latin typeface="더잠실 1 Thin" pitchFamily="2" charset="-127"/>
                  <a:ea typeface="더잠실 1 Thin" pitchFamily="2" charset="-127"/>
                </a:rPr>
                <a:t> </a:t>
              </a:r>
              <a:r>
                <a:rPr lang="en-US" altLang="ko-KR" sz="500" b="1" dirty="0" smtClean="0">
                  <a:solidFill>
                    <a:srgbClr val="FF0000"/>
                  </a:solidFill>
                  <a:latin typeface="더잠실 1 Thin" pitchFamily="2" charset="-127"/>
                  <a:ea typeface="더잠실 1 Thin" pitchFamily="2" charset="-127"/>
                </a:rPr>
                <a:t>(depth  = 0)</a:t>
              </a:r>
              <a:endParaRPr lang="ko-KR" altLang="en-US" sz="500" b="1" dirty="0">
                <a:solidFill>
                  <a:srgbClr val="FF0000"/>
                </a:solidFill>
                <a:latin typeface="더잠실 1 Thin" pitchFamily="2" charset="-127"/>
                <a:ea typeface="더잠실 1 Thin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71950" y="781050"/>
              <a:ext cx="76200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>
                  <a:solidFill>
                    <a:srgbClr val="FF0000"/>
                  </a:solidFill>
                  <a:latin typeface="더잠실 1 Thin" pitchFamily="2" charset="-127"/>
                  <a:ea typeface="더잠실 1 Thin" pitchFamily="2" charset="-127"/>
                </a:rPr>
                <a:t>답변 </a:t>
              </a:r>
              <a:r>
                <a:rPr lang="ko-KR" altLang="en-US" sz="500" b="1" dirty="0" err="1" smtClean="0">
                  <a:solidFill>
                    <a:srgbClr val="FF0000"/>
                  </a:solidFill>
                  <a:latin typeface="더잠실 1 Thin" pitchFamily="2" charset="-127"/>
                  <a:ea typeface="더잠실 1 Thin" pitchFamily="2" charset="-127"/>
                </a:rPr>
                <a:t>댓글</a:t>
              </a:r>
              <a:r>
                <a:rPr lang="ko-KR" altLang="en-US" sz="500" b="1" dirty="0" smtClean="0">
                  <a:solidFill>
                    <a:srgbClr val="FF0000"/>
                  </a:solidFill>
                  <a:latin typeface="더잠실 1 Thin" pitchFamily="2" charset="-127"/>
                  <a:ea typeface="더잠실 1 Thin" pitchFamily="2" charset="-127"/>
                </a:rPr>
                <a:t> </a:t>
              </a:r>
              <a:r>
                <a:rPr lang="en-US" altLang="ko-KR" sz="500" b="1" dirty="0" smtClean="0">
                  <a:solidFill>
                    <a:srgbClr val="FF0000"/>
                  </a:solidFill>
                  <a:latin typeface="더잠실 1 Thin" pitchFamily="2" charset="-127"/>
                  <a:ea typeface="더잠실 1 Thin" pitchFamily="2" charset="-127"/>
                </a:rPr>
                <a:t>(depth  &gt; 0)</a:t>
              </a:r>
              <a:endParaRPr lang="ko-KR" altLang="en-US" sz="500" b="1" dirty="0">
                <a:solidFill>
                  <a:srgbClr val="FF0000"/>
                </a:solidFill>
                <a:latin typeface="더잠실 1 Thin" pitchFamily="2" charset="-127"/>
                <a:ea typeface="더잠실 1 Thin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21293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타원 71"/>
          <p:cNvSpPr/>
          <p:nvPr/>
        </p:nvSpPr>
        <p:spPr>
          <a:xfrm>
            <a:off x="175260" y="152220"/>
            <a:ext cx="449580" cy="41910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78130" y="190590"/>
            <a:ext cx="382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MBC 1961굴림 Medium" panose="02020603020101020101" pitchFamily="18" charset="-127"/>
                <a:ea typeface="MBC 1961굴림 Medium" panose="02020603020101020101" pitchFamily="18" charset="-127"/>
              </a:rPr>
              <a:t>구현 방법 소개</a:t>
            </a:r>
            <a:endParaRPr lang="ko-KR" altLang="en-US" sz="4000" dirty="0">
              <a:solidFill>
                <a:schemeClr val="bg1"/>
              </a:solidFill>
              <a:latin typeface="MBC 1961굴림 Medium" panose="02020603020101020101" pitchFamily="18" charset="-127"/>
              <a:ea typeface="MBC 1961굴림 Medium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26110" y="91530"/>
            <a:ext cx="105410" cy="99060"/>
          </a:xfrm>
          <a:prstGeom prst="ellipse">
            <a:avLst/>
          </a:prstGeom>
          <a:solidFill>
            <a:srgbClr val="920DFF"/>
          </a:solidFill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61636" y="1332000"/>
            <a:ext cx="5889756" cy="2952000"/>
          </a:xfrm>
          <a:prstGeom prst="rect">
            <a:avLst/>
          </a:prstGeom>
          <a:noFill/>
          <a:ln>
            <a:solidFill>
              <a:srgbClr val="920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1636" y="3736800"/>
            <a:ext cx="5889756" cy="547200"/>
          </a:xfrm>
          <a:prstGeom prst="rect">
            <a:avLst/>
          </a:prstGeom>
          <a:solidFill>
            <a:srgbClr val="E4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128" y="1332000"/>
            <a:ext cx="2446581" cy="24407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8400" y="1468800"/>
            <a:ext cx="28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하</a:t>
            </a:r>
            <a:r>
              <a:rPr lang="ko-KR" altLang="en-US" sz="2400" dirty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나</a:t>
            </a:r>
            <a:r>
              <a:rPr lang="en-US" altLang="ko-KR" sz="2400" dirty="0" smtClean="0">
                <a:solidFill>
                  <a:srgbClr val="920DFF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. </a:t>
            </a:r>
            <a:r>
              <a:rPr lang="ko-KR" altLang="en-US" sz="2400" dirty="0" err="1" smtClean="0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크롤</a:t>
            </a:r>
            <a:r>
              <a:rPr lang="ko-KR" altLang="en-US" sz="2400" dirty="0" err="1"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링</a:t>
            </a:r>
            <a:endParaRPr lang="ko-KR" altLang="en-US" sz="2400" dirty="0">
              <a:solidFill>
                <a:schemeClr val="bg1"/>
              </a:solidFill>
              <a:latin typeface="더잠실 6 ExtraBold" panose="00000900000000000000" pitchFamily="2" charset="-127"/>
              <a:ea typeface="더잠실 6 ExtraBold" panose="000009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0797" y="2743200"/>
            <a:ext cx="159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0851" y="3236465"/>
            <a:ext cx="527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topic_question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은 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Q&amp;A 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검색 컴포넌트들을 담은 테이블이고 </a:t>
            </a:r>
            <a:r>
              <a:rPr lang="en-US" altLang="ko-KR" sz="1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topic_content</a:t>
            </a:r>
            <a:r>
              <a:rPr lang="ko-KR" altLang="en-US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는 해당 컴포넌트 명으로 검색했을 때 나온 질문 및 답변을 담은 테이블입니다</a:t>
            </a:r>
            <a:r>
              <a:rPr lang="en-US" altLang="ko-KR" sz="1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  <a:endParaRPr lang="en-US" altLang="ko-KR" sz="1100" dirty="0" smtClean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4709" y="544533"/>
            <a:ext cx="1563948" cy="263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8657" y="1023115"/>
            <a:ext cx="4709656" cy="216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88800" y="3772770"/>
            <a:ext cx="50310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i="1" dirty="0" smtClean="0">
                <a:ln>
                  <a:solidFill>
                    <a:srgbClr val="920DFF">
                      <a:alpha val="36000"/>
                    </a:srgbClr>
                  </a:solidFill>
                </a:ln>
                <a:solidFill>
                  <a:schemeClr val="bg1"/>
                </a:solidFill>
                <a:latin typeface="더잠실 6 ExtraBold" panose="00000900000000000000" pitchFamily="2" charset="-127"/>
                <a:ea typeface="더잠실 6 ExtraBold" panose="00000900000000000000" pitchFamily="2" charset="-127"/>
              </a:rPr>
              <a:t>ORACLE Cloud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067897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2834</TotalTime>
  <Words>616</Words>
  <Application>Microsoft Office PowerPoint</Application>
  <PresentationFormat>화면 슬라이드 쇼(16:9)</PresentationFormat>
  <Paragraphs>98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굴림</vt:lpstr>
      <vt:lpstr>Arial</vt:lpstr>
      <vt:lpstr>MBC 1961굴림 Medium</vt:lpstr>
      <vt:lpstr>MBC 1961 Medium</vt:lpstr>
      <vt:lpstr>Calibri</vt:lpstr>
      <vt:lpstr>맑은 고딕</vt:lpstr>
      <vt:lpstr>더잠실 3 Regular</vt:lpstr>
      <vt:lpstr>더잠실 4 Medium</vt:lpstr>
      <vt:lpstr>CJ ONLYONE NEW 제목 Bold</vt:lpstr>
      <vt:lpstr>더잠실 5 Bold</vt:lpstr>
      <vt:lpstr>더잠실 6 ExtraBold</vt:lpstr>
      <vt:lpstr>더잠실 1 Thin</vt:lpstr>
      <vt:lpstr>Calibri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이유진</cp:lastModifiedBy>
  <cp:revision>208</cp:revision>
  <dcterms:created xsi:type="dcterms:W3CDTF">2023-03-10T02:53:20Z</dcterms:created>
  <dcterms:modified xsi:type="dcterms:W3CDTF">2023-05-11T00:31:18Z</dcterms:modified>
</cp:coreProperties>
</file>